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4" r:id="rId2"/>
    <p:sldId id="272" r:id="rId3"/>
    <p:sldId id="258" r:id="rId4"/>
    <p:sldId id="261" r:id="rId5"/>
    <p:sldId id="273" r:id="rId6"/>
    <p:sldId id="262" r:id="rId7"/>
    <p:sldId id="264" r:id="rId8"/>
    <p:sldId id="266" r:id="rId9"/>
    <p:sldId id="275" r:id="rId10"/>
    <p:sldId id="265" r:id="rId11"/>
    <p:sldId id="269" r:id="rId12"/>
    <p:sldId id="270" r:id="rId13"/>
    <p:sldId id="271" r:id="rId1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-1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esearch\Virome\Galaxy\Excel%20Graphs%20from%20Galaxy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Research\Virome\Galaxy\Excel%20Graphs%20from%20Galaxy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Filtered Contig Coverage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4928258967629062E-2"/>
          <c:y val="0.17171296296296296"/>
          <c:w val="0.87451618547681542"/>
          <c:h val="0.5830398804316127"/>
        </c:manualLayout>
      </c:layout>
      <c:lineChart>
        <c:grouping val="standard"/>
        <c:varyColors val="0"/>
        <c:ser>
          <c:idx val="0"/>
          <c:order val="0"/>
          <c:tx>
            <c:strRef>
              <c:f>FilteredContigCoverage!$B$1</c:f>
              <c:strCache>
                <c:ptCount val="1"/>
                <c:pt idx="0">
                  <c:v>Grinder Contig Coverage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FilteredContigCoverage!$B$2:$B$248</c:f>
              <c:numCache>
                <c:formatCode>General</c:formatCode>
                <c:ptCount val="247"/>
                <c:pt idx="0">
                  <c:v>55</c:v>
                </c:pt>
                <c:pt idx="1">
                  <c:v>54</c:v>
                </c:pt>
                <c:pt idx="2">
                  <c:v>54</c:v>
                </c:pt>
                <c:pt idx="3">
                  <c:v>53</c:v>
                </c:pt>
                <c:pt idx="4">
                  <c:v>52</c:v>
                </c:pt>
                <c:pt idx="5">
                  <c:v>52</c:v>
                </c:pt>
                <c:pt idx="6">
                  <c:v>52</c:v>
                </c:pt>
                <c:pt idx="7">
                  <c:v>52</c:v>
                </c:pt>
                <c:pt idx="8">
                  <c:v>52</c:v>
                </c:pt>
                <c:pt idx="9">
                  <c:v>52</c:v>
                </c:pt>
                <c:pt idx="10">
                  <c:v>52</c:v>
                </c:pt>
                <c:pt idx="11">
                  <c:v>51</c:v>
                </c:pt>
                <c:pt idx="12">
                  <c:v>51</c:v>
                </c:pt>
                <c:pt idx="13">
                  <c:v>51</c:v>
                </c:pt>
                <c:pt idx="14">
                  <c:v>51</c:v>
                </c:pt>
                <c:pt idx="15">
                  <c:v>51</c:v>
                </c:pt>
                <c:pt idx="16">
                  <c:v>51</c:v>
                </c:pt>
                <c:pt idx="17">
                  <c:v>51</c:v>
                </c:pt>
                <c:pt idx="18">
                  <c:v>51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  <c:pt idx="31">
                  <c:v>50</c:v>
                </c:pt>
                <c:pt idx="32">
                  <c:v>50</c:v>
                </c:pt>
                <c:pt idx="33">
                  <c:v>50</c:v>
                </c:pt>
                <c:pt idx="34">
                  <c:v>49</c:v>
                </c:pt>
                <c:pt idx="35">
                  <c:v>49</c:v>
                </c:pt>
                <c:pt idx="36">
                  <c:v>49</c:v>
                </c:pt>
                <c:pt idx="37">
                  <c:v>49</c:v>
                </c:pt>
                <c:pt idx="38">
                  <c:v>49</c:v>
                </c:pt>
                <c:pt idx="39">
                  <c:v>49</c:v>
                </c:pt>
                <c:pt idx="40">
                  <c:v>49</c:v>
                </c:pt>
                <c:pt idx="41">
                  <c:v>49</c:v>
                </c:pt>
                <c:pt idx="42">
                  <c:v>49</c:v>
                </c:pt>
                <c:pt idx="43">
                  <c:v>49</c:v>
                </c:pt>
                <c:pt idx="44">
                  <c:v>49</c:v>
                </c:pt>
                <c:pt idx="45">
                  <c:v>49</c:v>
                </c:pt>
                <c:pt idx="46">
                  <c:v>49</c:v>
                </c:pt>
                <c:pt idx="47">
                  <c:v>49</c:v>
                </c:pt>
                <c:pt idx="48">
                  <c:v>49</c:v>
                </c:pt>
                <c:pt idx="49">
                  <c:v>49</c:v>
                </c:pt>
                <c:pt idx="50">
                  <c:v>48</c:v>
                </c:pt>
                <c:pt idx="51">
                  <c:v>48</c:v>
                </c:pt>
                <c:pt idx="52">
                  <c:v>48</c:v>
                </c:pt>
                <c:pt idx="53">
                  <c:v>48</c:v>
                </c:pt>
                <c:pt idx="54">
                  <c:v>48</c:v>
                </c:pt>
                <c:pt idx="55">
                  <c:v>48</c:v>
                </c:pt>
                <c:pt idx="56">
                  <c:v>48</c:v>
                </c:pt>
                <c:pt idx="57">
                  <c:v>48</c:v>
                </c:pt>
                <c:pt idx="58">
                  <c:v>48</c:v>
                </c:pt>
                <c:pt idx="59">
                  <c:v>48</c:v>
                </c:pt>
                <c:pt idx="60">
                  <c:v>48</c:v>
                </c:pt>
                <c:pt idx="61">
                  <c:v>48</c:v>
                </c:pt>
                <c:pt idx="62">
                  <c:v>48</c:v>
                </c:pt>
                <c:pt idx="63">
                  <c:v>48</c:v>
                </c:pt>
                <c:pt idx="64">
                  <c:v>48</c:v>
                </c:pt>
                <c:pt idx="65">
                  <c:v>48</c:v>
                </c:pt>
                <c:pt idx="66">
                  <c:v>48</c:v>
                </c:pt>
                <c:pt idx="67">
                  <c:v>48</c:v>
                </c:pt>
                <c:pt idx="68">
                  <c:v>48</c:v>
                </c:pt>
                <c:pt idx="69">
                  <c:v>48</c:v>
                </c:pt>
                <c:pt idx="70">
                  <c:v>47</c:v>
                </c:pt>
                <c:pt idx="71">
                  <c:v>47</c:v>
                </c:pt>
                <c:pt idx="72">
                  <c:v>47</c:v>
                </c:pt>
                <c:pt idx="73">
                  <c:v>47</c:v>
                </c:pt>
                <c:pt idx="74">
                  <c:v>47</c:v>
                </c:pt>
                <c:pt idx="75">
                  <c:v>47</c:v>
                </c:pt>
                <c:pt idx="76">
                  <c:v>47</c:v>
                </c:pt>
                <c:pt idx="77">
                  <c:v>47</c:v>
                </c:pt>
                <c:pt idx="78">
                  <c:v>47</c:v>
                </c:pt>
                <c:pt idx="79">
                  <c:v>47</c:v>
                </c:pt>
                <c:pt idx="80">
                  <c:v>47</c:v>
                </c:pt>
                <c:pt idx="81">
                  <c:v>47</c:v>
                </c:pt>
                <c:pt idx="82">
                  <c:v>47</c:v>
                </c:pt>
                <c:pt idx="83">
                  <c:v>47</c:v>
                </c:pt>
                <c:pt idx="84">
                  <c:v>47</c:v>
                </c:pt>
                <c:pt idx="85">
                  <c:v>47</c:v>
                </c:pt>
                <c:pt idx="86">
                  <c:v>47</c:v>
                </c:pt>
                <c:pt idx="87">
                  <c:v>47</c:v>
                </c:pt>
                <c:pt idx="88">
                  <c:v>47</c:v>
                </c:pt>
                <c:pt idx="89">
                  <c:v>47</c:v>
                </c:pt>
                <c:pt idx="90">
                  <c:v>47</c:v>
                </c:pt>
                <c:pt idx="91">
                  <c:v>47</c:v>
                </c:pt>
                <c:pt idx="92">
                  <c:v>47</c:v>
                </c:pt>
                <c:pt idx="93">
                  <c:v>47</c:v>
                </c:pt>
                <c:pt idx="94">
                  <c:v>47</c:v>
                </c:pt>
                <c:pt idx="95">
                  <c:v>46</c:v>
                </c:pt>
                <c:pt idx="96">
                  <c:v>46</c:v>
                </c:pt>
                <c:pt idx="97">
                  <c:v>46</c:v>
                </c:pt>
                <c:pt idx="98">
                  <c:v>46</c:v>
                </c:pt>
                <c:pt idx="99">
                  <c:v>46</c:v>
                </c:pt>
                <c:pt idx="100">
                  <c:v>46</c:v>
                </c:pt>
                <c:pt idx="101">
                  <c:v>46</c:v>
                </c:pt>
                <c:pt idx="102">
                  <c:v>46</c:v>
                </c:pt>
                <c:pt idx="103">
                  <c:v>46</c:v>
                </c:pt>
                <c:pt idx="104">
                  <c:v>46</c:v>
                </c:pt>
                <c:pt idx="105">
                  <c:v>46</c:v>
                </c:pt>
                <c:pt idx="106">
                  <c:v>46</c:v>
                </c:pt>
                <c:pt idx="107">
                  <c:v>46</c:v>
                </c:pt>
                <c:pt idx="108">
                  <c:v>46</c:v>
                </c:pt>
                <c:pt idx="109">
                  <c:v>46</c:v>
                </c:pt>
                <c:pt idx="110">
                  <c:v>46</c:v>
                </c:pt>
                <c:pt idx="111">
                  <c:v>46</c:v>
                </c:pt>
                <c:pt idx="112">
                  <c:v>46</c:v>
                </c:pt>
                <c:pt idx="113">
                  <c:v>45</c:v>
                </c:pt>
                <c:pt idx="114">
                  <c:v>45</c:v>
                </c:pt>
                <c:pt idx="115">
                  <c:v>45</c:v>
                </c:pt>
                <c:pt idx="116">
                  <c:v>45</c:v>
                </c:pt>
                <c:pt idx="117">
                  <c:v>45</c:v>
                </c:pt>
                <c:pt idx="118">
                  <c:v>45</c:v>
                </c:pt>
                <c:pt idx="119">
                  <c:v>45</c:v>
                </c:pt>
                <c:pt idx="120">
                  <c:v>45</c:v>
                </c:pt>
                <c:pt idx="121">
                  <c:v>45</c:v>
                </c:pt>
                <c:pt idx="122">
                  <c:v>45</c:v>
                </c:pt>
                <c:pt idx="123">
                  <c:v>45</c:v>
                </c:pt>
                <c:pt idx="124">
                  <c:v>44</c:v>
                </c:pt>
                <c:pt idx="125">
                  <c:v>44</c:v>
                </c:pt>
                <c:pt idx="126">
                  <c:v>44</c:v>
                </c:pt>
                <c:pt idx="127">
                  <c:v>44</c:v>
                </c:pt>
                <c:pt idx="128">
                  <c:v>43</c:v>
                </c:pt>
                <c:pt idx="129">
                  <c:v>43</c:v>
                </c:pt>
                <c:pt idx="130">
                  <c:v>43</c:v>
                </c:pt>
                <c:pt idx="131">
                  <c:v>42</c:v>
                </c:pt>
                <c:pt idx="132">
                  <c:v>42</c:v>
                </c:pt>
                <c:pt idx="133">
                  <c:v>42</c:v>
                </c:pt>
                <c:pt idx="134">
                  <c:v>42</c:v>
                </c:pt>
                <c:pt idx="135">
                  <c:v>42</c:v>
                </c:pt>
                <c:pt idx="136">
                  <c:v>41</c:v>
                </c:pt>
                <c:pt idx="137">
                  <c:v>41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39</c:v>
                </c:pt>
                <c:pt idx="142">
                  <c:v>39</c:v>
                </c:pt>
                <c:pt idx="143">
                  <c:v>37</c:v>
                </c:pt>
                <c:pt idx="144">
                  <c:v>36</c:v>
                </c:pt>
                <c:pt idx="145">
                  <c:v>36</c:v>
                </c:pt>
                <c:pt idx="146">
                  <c:v>36</c:v>
                </c:pt>
                <c:pt idx="147">
                  <c:v>36</c:v>
                </c:pt>
                <c:pt idx="148">
                  <c:v>35</c:v>
                </c:pt>
                <c:pt idx="149">
                  <c:v>35</c:v>
                </c:pt>
                <c:pt idx="150">
                  <c:v>34</c:v>
                </c:pt>
                <c:pt idx="151">
                  <c:v>33.6</c:v>
                </c:pt>
                <c:pt idx="152">
                  <c:v>31.7</c:v>
                </c:pt>
                <c:pt idx="153">
                  <c:v>31.1</c:v>
                </c:pt>
                <c:pt idx="154">
                  <c:v>31</c:v>
                </c:pt>
                <c:pt idx="155">
                  <c:v>30</c:v>
                </c:pt>
                <c:pt idx="156">
                  <c:v>28</c:v>
                </c:pt>
                <c:pt idx="157">
                  <c:v>25.7</c:v>
                </c:pt>
                <c:pt idx="158">
                  <c:v>22.4</c:v>
                </c:pt>
                <c:pt idx="159">
                  <c:v>22</c:v>
                </c:pt>
                <c:pt idx="160">
                  <c:v>19</c:v>
                </c:pt>
                <c:pt idx="161">
                  <c:v>18.8</c:v>
                </c:pt>
                <c:pt idx="162">
                  <c:v>17.600000000000001</c:v>
                </c:pt>
                <c:pt idx="163">
                  <c:v>16.899999999999999</c:v>
                </c:pt>
                <c:pt idx="164">
                  <c:v>16.3</c:v>
                </c:pt>
                <c:pt idx="165">
                  <c:v>15.5</c:v>
                </c:pt>
                <c:pt idx="166">
                  <c:v>15</c:v>
                </c:pt>
                <c:pt idx="167">
                  <c:v>14.8</c:v>
                </c:pt>
                <c:pt idx="168">
                  <c:v>14</c:v>
                </c:pt>
                <c:pt idx="169">
                  <c:v>13.8</c:v>
                </c:pt>
                <c:pt idx="170">
                  <c:v>13</c:v>
                </c:pt>
                <c:pt idx="171">
                  <c:v>11</c:v>
                </c:pt>
                <c:pt idx="172">
                  <c:v>7</c:v>
                </c:pt>
                <c:pt idx="173">
                  <c:v>6.3</c:v>
                </c:pt>
                <c:pt idx="174">
                  <c:v>5.2</c:v>
                </c:pt>
                <c:pt idx="175">
                  <c:v>5</c:v>
                </c:pt>
                <c:pt idx="176">
                  <c:v>4</c:v>
                </c:pt>
                <c:pt idx="177">
                  <c:v>4</c:v>
                </c:pt>
                <c:pt idx="178">
                  <c:v>4</c:v>
                </c:pt>
                <c:pt idx="179">
                  <c:v>4</c:v>
                </c:pt>
                <c:pt idx="180">
                  <c:v>4</c:v>
                </c:pt>
                <c:pt idx="181">
                  <c:v>3.8</c:v>
                </c:pt>
                <c:pt idx="182">
                  <c:v>3.7</c:v>
                </c:pt>
                <c:pt idx="183">
                  <c:v>3.5</c:v>
                </c:pt>
                <c:pt idx="184">
                  <c:v>3.4</c:v>
                </c:pt>
                <c:pt idx="185">
                  <c:v>3.3</c:v>
                </c:pt>
                <c:pt idx="186">
                  <c:v>3</c:v>
                </c:pt>
                <c:pt idx="187">
                  <c:v>3</c:v>
                </c:pt>
                <c:pt idx="188">
                  <c:v>3</c:v>
                </c:pt>
                <c:pt idx="189">
                  <c:v>3</c:v>
                </c:pt>
                <c:pt idx="190">
                  <c:v>3</c:v>
                </c:pt>
                <c:pt idx="191">
                  <c:v>3</c:v>
                </c:pt>
                <c:pt idx="192">
                  <c:v>3</c:v>
                </c:pt>
                <c:pt idx="193">
                  <c:v>3</c:v>
                </c:pt>
                <c:pt idx="194">
                  <c:v>3</c:v>
                </c:pt>
                <c:pt idx="195">
                  <c:v>2.9</c:v>
                </c:pt>
                <c:pt idx="196">
                  <c:v>2.9</c:v>
                </c:pt>
                <c:pt idx="197">
                  <c:v>2.9</c:v>
                </c:pt>
                <c:pt idx="198">
                  <c:v>2.9</c:v>
                </c:pt>
                <c:pt idx="199">
                  <c:v>2.8</c:v>
                </c:pt>
                <c:pt idx="200">
                  <c:v>2.8</c:v>
                </c:pt>
                <c:pt idx="201">
                  <c:v>2.8</c:v>
                </c:pt>
                <c:pt idx="202">
                  <c:v>2.7</c:v>
                </c:pt>
                <c:pt idx="203">
                  <c:v>2.7</c:v>
                </c:pt>
                <c:pt idx="204">
                  <c:v>2.6</c:v>
                </c:pt>
                <c:pt idx="205">
                  <c:v>2.6</c:v>
                </c:pt>
                <c:pt idx="206">
                  <c:v>2.6</c:v>
                </c:pt>
                <c:pt idx="207">
                  <c:v>2.6</c:v>
                </c:pt>
                <c:pt idx="208">
                  <c:v>2.5</c:v>
                </c:pt>
                <c:pt idx="209">
                  <c:v>2.5</c:v>
                </c:pt>
                <c:pt idx="210">
                  <c:v>2.5</c:v>
                </c:pt>
                <c:pt idx="211">
                  <c:v>2.5</c:v>
                </c:pt>
                <c:pt idx="212">
                  <c:v>2.5</c:v>
                </c:pt>
                <c:pt idx="213">
                  <c:v>2.5</c:v>
                </c:pt>
                <c:pt idx="214">
                  <c:v>2.5</c:v>
                </c:pt>
                <c:pt idx="215">
                  <c:v>2.4</c:v>
                </c:pt>
                <c:pt idx="216">
                  <c:v>2.4</c:v>
                </c:pt>
                <c:pt idx="217">
                  <c:v>2.4</c:v>
                </c:pt>
                <c:pt idx="218">
                  <c:v>2.2999999999999998</c:v>
                </c:pt>
                <c:pt idx="219">
                  <c:v>2.2999999999999998</c:v>
                </c:pt>
                <c:pt idx="220">
                  <c:v>2.2999999999999998</c:v>
                </c:pt>
                <c:pt idx="221">
                  <c:v>2.2000000000000002</c:v>
                </c:pt>
                <c:pt idx="222">
                  <c:v>2.1</c:v>
                </c:pt>
                <c:pt idx="223">
                  <c:v>2</c:v>
                </c:pt>
                <c:pt idx="224">
                  <c:v>2</c:v>
                </c:pt>
                <c:pt idx="225">
                  <c:v>2</c:v>
                </c:pt>
                <c:pt idx="226">
                  <c:v>2</c:v>
                </c:pt>
                <c:pt idx="227">
                  <c:v>2</c:v>
                </c:pt>
                <c:pt idx="228">
                  <c:v>2</c:v>
                </c:pt>
                <c:pt idx="229">
                  <c:v>2</c:v>
                </c:pt>
                <c:pt idx="230">
                  <c:v>2</c:v>
                </c:pt>
                <c:pt idx="231">
                  <c:v>2</c:v>
                </c:pt>
                <c:pt idx="232">
                  <c:v>2</c:v>
                </c:pt>
                <c:pt idx="233">
                  <c:v>2</c:v>
                </c:pt>
                <c:pt idx="234">
                  <c:v>2</c:v>
                </c:pt>
                <c:pt idx="235">
                  <c:v>1.9</c:v>
                </c:pt>
                <c:pt idx="236">
                  <c:v>1.7</c:v>
                </c:pt>
                <c:pt idx="237">
                  <c:v>1.6</c:v>
                </c:pt>
                <c:pt idx="238">
                  <c:v>1.5</c:v>
                </c:pt>
                <c:pt idx="239">
                  <c:v>1.5</c:v>
                </c:pt>
                <c:pt idx="240">
                  <c:v>1.4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FilteredContigCoverage!$D$1</c:f>
              <c:strCache>
                <c:ptCount val="1"/>
                <c:pt idx="0">
                  <c:v>SimSeq Contig Coverage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FilteredContigCoverage!$D$2:$D$248</c:f>
              <c:numCache>
                <c:formatCode>General</c:formatCode>
                <c:ptCount val="247"/>
                <c:pt idx="0">
                  <c:v>63</c:v>
                </c:pt>
                <c:pt idx="1">
                  <c:v>63</c:v>
                </c:pt>
                <c:pt idx="2">
                  <c:v>63</c:v>
                </c:pt>
                <c:pt idx="3">
                  <c:v>63</c:v>
                </c:pt>
                <c:pt idx="4">
                  <c:v>63</c:v>
                </c:pt>
                <c:pt idx="5">
                  <c:v>63</c:v>
                </c:pt>
                <c:pt idx="6">
                  <c:v>63</c:v>
                </c:pt>
                <c:pt idx="7">
                  <c:v>63</c:v>
                </c:pt>
                <c:pt idx="8">
                  <c:v>63</c:v>
                </c:pt>
                <c:pt idx="9">
                  <c:v>63</c:v>
                </c:pt>
                <c:pt idx="10">
                  <c:v>63</c:v>
                </c:pt>
                <c:pt idx="11">
                  <c:v>63</c:v>
                </c:pt>
                <c:pt idx="12">
                  <c:v>63</c:v>
                </c:pt>
                <c:pt idx="13">
                  <c:v>63</c:v>
                </c:pt>
                <c:pt idx="14">
                  <c:v>63</c:v>
                </c:pt>
                <c:pt idx="15">
                  <c:v>63</c:v>
                </c:pt>
                <c:pt idx="16">
                  <c:v>63</c:v>
                </c:pt>
                <c:pt idx="17">
                  <c:v>63</c:v>
                </c:pt>
                <c:pt idx="18">
                  <c:v>63</c:v>
                </c:pt>
                <c:pt idx="19">
                  <c:v>63</c:v>
                </c:pt>
                <c:pt idx="20">
                  <c:v>63</c:v>
                </c:pt>
                <c:pt idx="21">
                  <c:v>63</c:v>
                </c:pt>
                <c:pt idx="22">
                  <c:v>63</c:v>
                </c:pt>
                <c:pt idx="23">
                  <c:v>63</c:v>
                </c:pt>
                <c:pt idx="24">
                  <c:v>63</c:v>
                </c:pt>
                <c:pt idx="25">
                  <c:v>63</c:v>
                </c:pt>
                <c:pt idx="26">
                  <c:v>63</c:v>
                </c:pt>
                <c:pt idx="27">
                  <c:v>63</c:v>
                </c:pt>
                <c:pt idx="28">
                  <c:v>63</c:v>
                </c:pt>
                <c:pt idx="29">
                  <c:v>63</c:v>
                </c:pt>
                <c:pt idx="30">
                  <c:v>63</c:v>
                </c:pt>
                <c:pt idx="31">
                  <c:v>63</c:v>
                </c:pt>
                <c:pt idx="32">
                  <c:v>63</c:v>
                </c:pt>
                <c:pt idx="33">
                  <c:v>63</c:v>
                </c:pt>
                <c:pt idx="34">
                  <c:v>63</c:v>
                </c:pt>
                <c:pt idx="35">
                  <c:v>63</c:v>
                </c:pt>
                <c:pt idx="36">
                  <c:v>63</c:v>
                </c:pt>
                <c:pt idx="37">
                  <c:v>63</c:v>
                </c:pt>
                <c:pt idx="38">
                  <c:v>63</c:v>
                </c:pt>
                <c:pt idx="39">
                  <c:v>63</c:v>
                </c:pt>
                <c:pt idx="40">
                  <c:v>63</c:v>
                </c:pt>
                <c:pt idx="41">
                  <c:v>63</c:v>
                </c:pt>
                <c:pt idx="42">
                  <c:v>62.1</c:v>
                </c:pt>
                <c:pt idx="43">
                  <c:v>62</c:v>
                </c:pt>
                <c:pt idx="44">
                  <c:v>62</c:v>
                </c:pt>
                <c:pt idx="45">
                  <c:v>62</c:v>
                </c:pt>
                <c:pt idx="46">
                  <c:v>62</c:v>
                </c:pt>
                <c:pt idx="47">
                  <c:v>62</c:v>
                </c:pt>
                <c:pt idx="48">
                  <c:v>62</c:v>
                </c:pt>
                <c:pt idx="49">
                  <c:v>62</c:v>
                </c:pt>
                <c:pt idx="50">
                  <c:v>62</c:v>
                </c:pt>
                <c:pt idx="51">
                  <c:v>62</c:v>
                </c:pt>
                <c:pt idx="52">
                  <c:v>62</c:v>
                </c:pt>
                <c:pt idx="53">
                  <c:v>62</c:v>
                </c:pt>
                <c:pt idx="54">
                  <c:v>62</c:v>
                </c:pt>
                <c:pt idx="55">
                  <c:v>62</c:v>
                </c:pt>
                <c:pt idx="56">
                  <c:v>62</c:v>
                </c:pt>
                <c:pt idx="57">
                  <c:v>62</c:v>
                </c:pt>
                <c:pt idx="58">
                  <c:v>62</c:v>
                </c:pt>
                <c:pt idx="59">
                  <c:v>62</c:v>
                </c:pt>
                <c:pt idx="60">
                  <c:v>62</c:v>
                </c:pt>
                <c:pt idx="61">
                  <c:v>62</c:v>
                </c:pt>
                <c:pt idx="62">
                  <c:v>62</c:v>
                </c:pt>
                <c:pt idx="63">
                  <c:v>62</c:v>
                </c:pt>
                <c:pt idx="64">
                  <c:v>62</c:v>
                </c:pt>
                <c:pt idx="65">
                  <c:v>62</c:v>
                </c:pt>
                <c:pt idx="66">
                  <c:v>62</c:v>
                </c:pt>
                <c:pt idx="67">
                  <c:v>62</c:v>
                </c:pt>
                <c:pt idx="68">
                  <c:v>62</c:v>
                </c:pt>
                <c:pt idx="69">
                  <c:v>62</c:v>
                </c:pt>
                <c:pt idx="70">
                  <c:v>62</c:v>
                </c:pt>
                <c:pt idx="71">
                  <c:v>62</c:v>
                </c:pt>
                <c:pt idx="72">
                  <c:v>62</c:v>
                </c:pt>
                <c:pt idx="73">
                  <c:v>62</c:v>
                </c:pt>
                <c:pt idx="74">
                  <c:v>62</c:v>
                </c:pt>
                <c:pt idx="75">
                  <c:v>62</c:v>
                </c:pt>
                <c:pt idx="76">
                  <c:v>62</c:v>
                </c:pt>
                <c:pt idx="77">
                  <c:v>62</c:v>
                </c:pt>
                <c:pt idx="78">
                  <c:v>62</c:v>
                </c:pt>
                <c:pt idx="79">
                  <c:v>61</c:v>
                </c:pt>
                <c:pt idx="80">
                  <c:v>61</c:v>
                </c:pt>
                <c:pt idx="81">
                  <c:v>60.7</c:v>
                </c:pt>
                <c:pt idx="82">
                  <c:v>60.6</c:v>
                </c:pt>
                <c:pt idx="83">
                  <c:v>60.1</c:v>
                </c:pt>
                <c:pt idx="84">
                  <c:v>60</c:v>
                </c:pt>
                <c:pt idx="85">
                  <c:v>60</c:v>
                </c:pt>
                <c:pt idx="86">
                  <c:v>58.5</c:v>
                </c:pt>
                <c:pt idx="87">
                  <c:v>58.3</c:v>
                </c:pt>
                <c:pt idx="88">
                  <c:v>58.3</c:v>
                </c:pt>
                <c:pt idx="89">
                  <c:v>58</c:v>
                </c:pt>
                <c:pt idx="90">
                  <c:v>58</c:v>
                </c:pt>
                <c:pt idx="91">
                  <c:v>57</c:v>
                </c:pt>
                <c:pt idx="92">
                  <c:v>57</c:v>
                </c:pt>
                <c:pt idx="93">
                  <c:v>56.5</c:v>
                </c:pt>
                <c:pt idx="94">
                  <c:v>56.3</c:v>
                </c:pt>
                <c:pt idx="95">
                  <c:v>56.3</c:v>
                </c:pt>
                <c:pt idx="96">
                  <c:v>55.3</c:v>
                </c:pt>
                <c:pt idx="97">
                  <c:v>55</c:v>
                </c:pt>
                <c:pt idx="98">
                  <c:v>55</c:v>
                </c:pt>
                <c:pt idx="99">
                  <c:v>53.8</c:v>
                </c:pt>
                <c:pt idx="100">
                  <c:v>53.3</c:v>
                </c:pt>
                <c:pt idx="101">
                  <c:v>53.2</c:v>
                </c:pt>
                <c:pt idx="102">
                  <c:v>53</c:v>
                </c:pt>
                <c:pt idx="103">
                  <c:v>52.2</c:v>
                </c:pt>
                <c:pt idx="104">
                  <c:v>51.6</c:v>
                </c:pt>
                <c:pt idx="105">
                  <c:v>51.5</c:v>
                </c:pt>
                <c:pt idx="106">
                  <c:v>50.4</c:v>
                </c:pt>
                <c:pt idx="107">
                  <c:v>49.8</c:v>
                </c:pt>
                <c:pt idx="108">
                  <c:v>49.4</c:v>
                </c:pt>
                <c:pt idx="109">
                  <c:v>48.6</c:v>
                </c:pt>
                <c:pt idx="110">
                  <c:v>48.3</c:v>
                </c:pt>
                <c:pt idx="111">
                  <c:v>48.2</c:v>
                </c:pt>
                <c:pt idx="112">
                  <c:v>47.8</c:v>
                </c:pt>
                <c:pt idx="113">
                  <c:v>47.7</c:v>
                </c:pt>
                <c:pt idx="114">
                  <c:v>47.3</c:v>
                </c:pt>
                <c:pt idx="115">
                  <c:v>47</c:v>
                </c:pt>
                <c:pt idx="116">
                  <c:v>42.7</c:v>
                </c:pt>
                <c:pt idx="117">
                  <c:v>41.1</c:v>
                </c:pt>
                <c:pt idx="118">
                  <c:v>39.9</c:v>
                </c:pt>
                <c:pt idx="119">
                  <c:v>39.700000000000003</c:v>
                </c:pt>
                <c:pt idx="120">
                  <c:v>38</c:v>
                </c:pt>
                <c:pt idx="121">
                  <c:v>37.4</c:v>
                </c:pt>
                <c:pt idx="122">
                  <c:v>35.700000000000003</c:v>
                </c:pt>
                <c:pt idx="123">
                  <c:v>34.9</c:v>
                </c:pt>
                <c:pt idx="124">
                  <c:v>34.9</c:v>
                </c:pt>
                <c:pt idx="125">
                  <c:v>32.700000000000003</c:v>
                </c:pt>
                <c:pt idx="126">
                  <c:v>32</c:v>
                </c:pt>
                <c:pt idx="127">
                  <c:v>30.5</c:v>
                </c:pt>
                <c:pt idx="128">
                  <c:v>30.3</c:v>
                </c:pt>
                <c:pt idx="129">
                  <c:v>28</c:v>
                </c:pt>
                <c:pt idx="130">
                  <c:v>28</c:v>
                </c:pt>
                <c:pt idx="131">
                  <c:v>27.7</c:v>
                </c:pt>
                <c:pt idx="132">
                  <c:v>27</c:v>
                </c:pt>
                <c:pt idx="133">
                  <c:v>27</c:v>
                </c:pt>
                <c:pt idx="134">
                  <c:v>26</c:v>
                </c:pt>
                <c:pt idx="135">
                  <c:v>25.1</c:v>
                </c:pt>
                <c:pt idx="136">
                  <c:v>22.4</c:v>
                </c:pt>
                <c:pt idx="137">
                  <c:v>18</c:v>
                </c:pt>
                <c:pt idx="138">
                  <c:v>16.8</c:v>
                </c:pt>
                <c:pt idx="139">
                  <c:v>16.3</c:v>
                </c:pt>
                <c:pt idx="140">
                  <c:v>15.3</c:v>
                </c:pt>
                <c:pt idx="141">
                  <c:v>14.5</c:v>
                </c:pt>
                <c:pt idx="142">
                  <c:v>12.2</c:v>
                </c:pt>
                <c:pt idx="143">
                  <c:v>8.3000000000000007</c:v>
                </c:pt>
                <c:pt idx="144">
                  <c:v>5</c:v>
                </c:pt>
                <c:pt idx="145">
                  <c:v>4.5999999999999996</c:v>
                </c:pt>
                <c:pt idx="146">
                  <c:v>4.0999999999999996</c:v>
                </c:pt>
                <c:pt idx="147">
                  <c:v>4</c:v>
                </c:pt>
                <c:pt idx="148">
                  <c:v>3.5</c:v>
                </c:pt>
                <c:pt idx="149">
                  <c:v>3.4</c:v>
                </c:pt>
                <c:pt idx="150">
                  <c:v>3.4</c:v>
                </c:pt>
                <c:pt idx="151">
                  <c:v>3.4</c:v>
                </c:pt>
                <c:pt idx="152">
                  <c:v>3.4</c:v>
                </c:pt>
                <c:pt idx="153">
                  <c:v>3.2</c:v>
                </c:pt>
                <c:pt idx="154">
                  <c:v>3.1</c:v>
                </c:pt>
                <c:pt idx="155">
                  <c:v>3</c:v>
                </c:pt>
                <c:pt idx="156">
                  <c:v>3</c:v>
                </c:pt>
                <c:pt idx="157">
                  <c:v>2.9</c:v>
                </c:pt>
                <c:pt idx="158">
                  <c:v>2.7</c:v>
                </c:pt>
                <c:pt idx="159">
                  <c:v>2.4</c:v>
                </c:pt>
                <c:pt idx="160">
                  <c:v>2.4</c:v>
                </c:pt>
                <c:pt idx="161">
                  <c:v>2</c:v>
                </c:pt>
                <c:pt idx="162">
                  <c:v>2</c:v>
                </c:pt>
                <c:pt idx="163">
                  <c:v>2</c:v>
                </c:pt>
                <c:pt idx="164">
                  <c:v>2</c:v>
                </c:pt>
                <c:pt idx="165">
                  <c:v>1.9</c:v>
                </c:pt>
                <c:pt idx="166">
                  <c:v>1.8</c:v>
                </c:pt>
                <c:pt idx="167">
                  <c:v>1.6</c:v>
                </c:pt>
                <c:pt idx="168">
                  <c:v>1.4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0898144"/>
        <c:axId val="250898536"/>
      </c:lineChart>
      <c:catAx>
        <c:axId val="2508981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Conti #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898536"/>
        <c:crosses val="autoZero"/>
        <c:auto val="1"/>
        <c:lblAlgn val="ctr"/>
        <c:lblOffset val="100"/>
        <c:noMultiLvlLbl val="0"/>
      </c:catAx>
      <c:valAx>
        <c:axId val="250898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Coverage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898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25 Contig Length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'Contig Length'!$B$1</c:f>
              <c:strCache>
                <c:ptCount val="1"/>
                <c:pt idx="0">
                  <c:v>Grinder Contig Length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'Contig Length'!$B$2:$B$26</c:f>
              <c:numCache>
                <c:formatCode>General</c:formatCode>
                <c:ptCount val="25"/>
                <c:pt idx="0">
                  <c:v>161425</c:v>
                </c:pt>
                <c:pt idx="1">
                  <c:v>100400</c:v>
                </c:pt>
                <c:pt idx="2">
                  <c:v>48424</c:v>
                </c:pt>
                <c:pt idx="3">
                  <c:v>47470</c:v>
                </c:pt>
                <c:pt idx="4">
                  <c:v>46165</c:v>
                </c:pt>
                <c:pt idx="5">
                  <c:v>26842</c:v>
                </c:pt>
                <c:pt idx="6">
                  <c:v>19831</c:v>
                </c:pt>
                <c:pt idx="7">
                  <c:v>11767</c:v>
                </c:pt>
                <c:pt idx="8">
                  <c:v>9507</c:v>
                </c:pt>
                <c:pt idx="9">
                  <c:v>8673</c:v>
                </c:pt>
                <c:pt idx="10">
                  <c:v>6391</c:v>
                </c:pt>
                <c:pt idx="11">
                  <c:v>4939</c:v>
                </c:pt>
                <c:pt idx="12">
                  <c:v>4802</c:v>
                </c:pt>
                <c:pt idx="13">
                  <c:v>4241</c:v>
                </c:pt>
                <c:pt idx="14">
                  <c:v>4061</c:v>
                </c:pt>
                <c:pt idx="15">
                  <c:v>4036</c:v>
                </c:pt>
                <c:pt idx="16">
                  <c:v>3583</c:v>
                </c:pt>
                <c:pt idx="17">
                  <c:v>3299</c:v>
                </c:pt>
                <c:pt idx="18">
                  <c:v>3293</c:v>
                </c:pt>
                <c:pt idx="19">
                  <c:v>3270</c:v>
                </c:pt>
                <c:pt idx="20">
                  <c:v>3234</c:v>
                </c:pt>
                <c:pt idx="21">
                  <c:v>3126</c:v>
                </c:pt>
                <c:pt idx="22">
                  <c:v>3092</c:v>
                </c:pt>
                <c:pt idx="23">
                  <c:v>3053</c:v>
                </c:pt>
                <c:pt idx="24">
                  <c:v>2682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'Contig Length'!$D$1</c:f>
              <c:strCache>
                <c:ptCount val="1"/>
                <c:pt idx="0">
                  <c:v> SimSeq Contig Length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'Contig Length'!$D$2:$D$26</c:f>
              <c:numCache>
                <c:formatCode>General</c:formatCode>
                <c:ptCount val="25"/>
                <c:pt idx="0">
                  <c:v>50537</c:v>
                </c:pt>
                <c:pt idx="1">
                  <c:v>44414</c:v>
                </c:pt>
                <c:pt idx="2">
                  <c:v>32383</c:v>
                </c:pt>
                <c:pt idx="3">
                  <c:v>28673</c:v>
                </c:pt>
                <c:pt idx="4">
                  <c:v>25758</c:v>
                </c:pt>
                <c:pt idx="5">
                  <c:v>20772</c:v>
                </c:pt>
                <c:pt idx="6">
                  <c:v>20481</c:v>
                </c:pt>
                <c:pt idx="7">
                  <c:v>17240</c:v>
                </c:pt>
                <c:pt idx="8">
                  <c:v>16506</c:v>
                </c:pt>
                <c:pt idx="9">
                  <c:v>15870</c:v>
                </c:pt>
                <c:pt idx="10">
                  <c:v>15798</c:v>
                </c:pt>
                <c:pt idx="11">
                  <c:v>15386</c:v>
                </c:pt>
                <c:pt idx="12">
                  <c:v>13641</c:v>
                </c:pt>
                <c:pt idx="13">
                  <c:v>13395</c:v>
                </c:pt>
                <c:pt idx="14">
                  <c:v>13277</c:v>
                </c:pt>
                <c:pt idx="15">
                  <c:v>12552</c:v>
                </c:pt>
                <c:pt idx="16">
                  <c:v>11746</c:v>
                </c:pt>
                <c:pt idx="17">
                  <c:v>10654</c:v>
                </c:pt>
                <c:pt idx="18">
                  <c:v>10111</c:v>
                </c:pt>
                <c:pt idx="19">
                  <c:v>9981</c:v>
                </c:pt>
                <c:pt idx="20">
                  <c:v>9577</c:v>
                </c:pt>
                <c:pt idx="21">
                  <c:v>8461</c:v>
                </c:pt>
                <c:pt idx="22">
                  <c:v>8399</c:v>
                </c:pt>
                <c:pt idx="23">
                  <c:v>8106</c:v>
                </c:pt>
                <c:pt idx="24">
                  <c:v>8102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02278960"/>
        <c:axId val="302280920"/>
      </c:lineChart>
      <c:catAx>
        <c:axId val="302278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280920"/>
        <c:crosses val="autoZero"/>
        <c:auto val="1"/>
        <c:lblAlgn val="ctr"/>
        <c:lblOffset val="100"/>
        <c:noMultiLvlLbl val="0"/>
      </c:catAx>
      <c:valAx>
        <c:axId val="302280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022789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quarter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t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3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none" lIns="90004" tIns="44997" rIns="90004" bIns="44997" anchor="b" anchorCtr="0" compatLnSpc="0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9FA6D36-AF61-4177-B1F6-8AE98A076678}" type="slidenum">
              <a:t>‹#›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632660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764282"/>
            <a:ext cx="5028477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3"/>
          </p:nvPr>
        </p:nvSpPr>
        <p:spPr>
          <a:xfrm>
            <a:off x="777240" y="4777557"/>
            <a:ext cx="6217563" cy="45259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4" name="Header Placeholder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idx="1"/>
          </p:nvPr>
        </p:nvSpPr>
        <p:spPr>
          <a:xfrm>
            <a:off x="4399196" y="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5"/>
          </p:nvPr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b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B67950F4-0B57-4216-9235-789E54FDE4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61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5999" marR="0" lvl="0" indent="-215999" defTabSz="914400" rtl="0" fontAlgn="auto" hangingPunct="0">
      <a:lnSpc>
        <a:spcPct val="100000"/>
      </a:lnSpc>
      <a:spcBef>
        <a:spcPts val="0"/>
      </a:spcBef>
      <a:spcAft>
        <a:spcPts val="0"/>
      </a:spcAft>
      <a:buNone/>
      <a:tabLst/>
      <a:defRPr lang="en-US" sz="2000" b="0" i="0" u="none" strike="noStrike" kern="1200" cap="none" spc="0" baseline="0">
        <a:solidFill>
          <a:srgbClr val="000000"/>
        </a:solidFill>
        <a:uFillTx/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6"/>
          <p:cNvSpPr txBox="1"/>
          <p:nvPr/>
        </p:nvSpPr>
        <p:spPr>
          <a:xfrm>
            <a:off x="4399196" y="9555480"/>
            <a:ext cx="3372837" cy="5025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b" anchorCtr="0" compatLnSpc="1">
            <a:noAutofit/>
          </a:bodyPr>
          <a:lstStyle/>
          <a:p>
            <a: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3E9EFE0-BBBB-4EF4-8D6A-0EE933633F6F}" type="slidenum">
              <a:t>3</a:t>
            </a:fld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5B9BD5"/>
          </a:solidFill>
          <a:ln w="25402">
            <a:solidFill>
              <a:srgbClr val="41719C"/>
            </a:solidFill>
            <a:prstDash val="solid"/>
          </a:ln>
        </p:spPr>
      </p:sp>
      <p:sp>
        <p:nvSpPr>
          <p:cNvPr id="4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92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260472" y="1236661"/>
            <a:ext cx="7559673" cy="2632072"/>
          </a:xfrm>
          <a:solidFill>
            <a:srgbClr val="BFBFBF">
              <a:alpha val="80000"/>
            </a:srgbClr>
          </a:solidFill>
          <a:ln w="25402">
            <a:solidFill>
              <a:srgbClr val="7F7F7F"/>
            </a:solidFill>
            <a:prstDash val="solid"/>
          </a:ln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260472" y="3970333"/>
            <a:ext cx="7559673" cy="1825627"/>
          </a:xfrm>
          <a:solidFill>
            <a:srgbClr val="F2F2F2"/>
          </a:solidFill>
          <a:ln w="25402">
            <a:solidFill>
              <a:srgbClr val="7F7F7F"/>
            </a:solidFill>
            <a:prstDash val="solid"/>
          </a:ln>
        </p:spPr>
        <p:txBody>
          <a:bodyPr anchorCtr="1"/>
          <a:lstStyle>
            <a:lvl1pPr algn="ctr"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9964076-6CBC-4563-9018-1C012F53C5B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2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DA90E5-FC90-4287-A127-4D8A7F1841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87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7308854" y="301623"/>
            <a:ext cx="2266953" cy="6456358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503240" y="301623"/>
            <a:ext cx="6653210" cy="645635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AD118C-FC30-497D-ADB3-1868B5647E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6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679930-0748-40AE-8BBB-919A17B14F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0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87391" y="1884358"/>
            <a:ext cx="8694736" cy="3144841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87391" y="5059366"/>
            <a:ext cx="8694736" cy="1652585"/>
          </a:xfrm>
        </p:spPr>
        <p:txBody>
          <a:bodyPr/>
          <a:lstStyle>
            <a:lvl1pPr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4411C58-AE05-4FCC-BB4B-EE9819A4FB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45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240" y="1768477"/>
            <a:ext cx="4459291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5114925" y="1768477"/>
            <a:ext cx="4460872" cy="498951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BF52669-CE36-48BF-9552-0C80BD3AD17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8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403222"/>
            <a:ext cx="8694736" cy="1460497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693736" y="1852610"/>
            <a:ext cx="4265611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93736" y="2760665"/>
            <a:ext cx="4265611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5103815" y="1852610"/>
            <a:ext cx="4284658" cy="908054"/>
          </a:xfrm>
        </p:spPr>
        <p:txBody>
          <a:bodyPr anchor="b"/>
          <a:lstStyle>
            <a:lvl1pPr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5103815" y="2760665"/>
            <a:ext cx="4284658" cy="406241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B8F554-A7B2-4EB0-89FB-29A2B4C7EAB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19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4A3EDE-2B70-4D45-8AA2-D04C4166DAF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5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C5796B-9277-4B12-8AE4-2901953DF21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7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9543A67-7E50-4FB8-A05A-9A004CCE3F1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52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93736" y="503240"/>
            <a:ext cx="3251204" cy="176530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4286249" y="1089022"/>
            <a:ext cx="5102223" cy="5372100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693736" y="2268534"/>
            <a:ext cx="3251204" cy="420052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7D2B776-5325-4BC2-B934-DEECC6B8D2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8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503998" y="301322"/>
            <a:ext cx="9071643" cy="12621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 anchorCtr="1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503998" y="1769043"/>
            <a:ext cx="9071643" cy="49892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503998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447361" y="6887160"/>
            <a:ext cx="3194995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1" compatLnSpc="1">
            <a:noAutofit/>
          </a:bodyPr>
          <a:lstStyle>
            <a:lvl1pPr marL="0" marR="0" lvl="0" indent="0" algn="ct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7227362" y="6887160"/>
            <a:ext cx="2348279" cy="52128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>
            <a:lvl1pPr marL="0" marR="0" lvl="0" indent="0" algn="r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ea typeface="Arial Unicode MS" pitchFamily="2"/>
                <a:cs typeface="Tahoma" pitchFamily="2"/>
              </a:defRPr>
            </a:lvl1pPr>
          </a:lstStyle>
          <a:p>
            <a:pPr lvl="0"/>
            <a:fld id="{D9DED545-6D85-4254-9699-CE2393717E9B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marR="0" lvl="0" indent="0" algn="ctr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Mangal" pitchFamily="2"/>
        </a:defRPr>
      </a:lvl1pPr>
    </p:titleStyle>
    <p:bodyStyle>
      <a:lvl1pPr marL="0" marR="0" lvl="0" indent="0" defTabSz="914400" rtl="0" fontAlgn="auto" hangingPunct="0">
        <a:lnSpc>
          <a:spcPct val="100000"/>
        </a:lnSpc>
        <a:spcBef>
          <a:spcPts val="0"/>
        </a:spcBef>
        <a:spcAft>
          <a:spcPts val="1415"/>
        </a:spcAft>
        <a:buNone/>
        <a:tabLst/>
        <a:defRPr lang="en-US" sz="3200" b="0" i="0" u="none" strike="noStrike" kern="1200" cap="none" spc="0" baseline="0">
          <a:solidFill>
            <a:srgbClr val="000000"/>
          </a:solidFill>
          <a:uFillTx/>
          <a:latin typeface="Arial" pitchFamily="18"/>
          <a:ea typeface="Microsoft YaHei" pitchFamily="2"/>
          <a:cs typeface="Mangal" pitchFamily="2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47" y="949180"/>
            <a:ext cx="2847975" cy="16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t="7824" r="4343"/>
          <a:stretch/>
        </p:blipFill>
        <p:spPr>
          <a:xfrm>
            <a:off x="4365832" y="3840758"/>
            <a:ext cx="4770784" cy="34974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09" y="688877"/>
            <a:ext cx="5471631" cy="307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7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Assembly Verification from Reads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Grinder read </a:t>
            </a:r>
            <a:r>
              <a:rPr lang="en-US" dirty="0" smtClean="0"/>
              <a:t>simulator </a:t>
            </a:r>
            <a:r>
              <a:rPr lang="en-US" dirty="0"/>
              <a:t>outputs </a:t>
            </a:r>
            <a:r>
              <a:rPr lang="en-US" dirty="0" smtClean="0"/>
              <a:t>are </a:t>
            </a:r>
            <a:r>
              <a:rPr lang="en-US" dirty="0"/>
              <a:t>compared </a:t>
            </a:r>
            <a:r>
              <a:rPr lang="en-US" dirty="0" smtClean="0"/>
              <a:t>with extra </a:t>
            </a:r>
            <a:r>
              <a:rPr lang="en-US" dirty="0"/>
              <a:t>phages and bacterial reference </a:t>
            </a:r>
            <a:r>
              <a:rPr lang="en-US" dirty="0" smtClean="0"/>
              <a:t>genomes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Inputting </a:t>
            </a:r>
            <a:r>
              <a:rPr lang="en-US" dirty="0" smtClean="0"/>
              <a:t>extra information gives an estimation of how correctly the read mappers find their </a:t>
            </a:r>
            <a:r>
              <a:rPr lang="en-US" dirty="0" smtClean="0"/>
              <a:t>reference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Comparing two read simulators also provided an additional point of reference for future expectations.  </a:t>
            </a:r>
            <a:r>
              <a:rPr lang="en-US" dirty="0" err="1" smtClean="0"/>
              <a:t>SimSeq</a:t>
            </a:r>
            <a:r>
              <a:rPr lang="en-US" dirty="0" smtClean="0"/>
              <a:t> was used as an comparator</a:t>
            </a:r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2095991"/>
              </p:ext>
            </p:extLst>
          </p:nvPr>
        </p:nvGraphicFramePr>
        <p:xfrm>
          <a:off x="455723" y="685739"/>
          <a:ext cx="5446313" cy="32903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112818" y="188808"/>
            <a:ext cx="596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Community abundance from </a:t>
            </a:r>
            <a:r>
              <a:rPr lang="en-US" sz="2400" dirty="0" err="1" smtClean="0"/>
              <a:t>kmer</a:t>
            </a:r>
            <a:r>
              <a:rPr lang="en-US" sz="2400" dirty="0" smtClean="0"/>
              <a:t> coverage</a:t>
            </a:r>
          </a:p>
          <a:p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096001" y="914400"/>
            <a:ext cx="3810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Contigs</a:t>
            </a:r>
            <a:r>
              <a:rPr lang="en-US" sz="2400" dirty="0" smtClean="0"/>
              <a:t> with coverages are output from the </a:t>
            </a:r>
            <a:r>
              <a:rPr lang="en-US" sz="2400" dirty="0" err="1" smtClean="0"/>
              <a:t>SOAPdenovo</a:t>
            </a:r>
            <a:r>
              <a:rPr lang="en-US" sz="2400" dirty="0" smtClean="0"/>
              <a:t> assembler.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Coverages are compared within an assembly of the same in-</a:t>
            </a:r>
            <a:r>
              <a:rPr lang="en-US" sz="2400" dirty="0" err="1"/>
              <a:t>silico</a:t>
            </a:r>
            <a:r>
              <a:rPr lang="en-US" sz="2400" dirty="0"/>
              <a:t> reads.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 large number of </a:t>
            </a:r>
            <a:r>
              <a:rPr lang="en-US" sz="2400" dirty="0" err="1" smtClean="0"/>
              <a:t>Contigs</a:t>
            </a:r>
            <a:r>
              <a:rPr lang="en-US" sz="2400" dirty="0" smtClean="0"/>
              <a:t> with low and high coverage exist than with medium coverage.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Contigs</a:t>
            </a:r>
            <a:r>
              <a:rPr lang="en-US" sz="2400" dirty="0" smtClean="0"/>
              <a:t> with less than 600 </a:t>
            </a:r>
            <a:r>
              <a:rPr lang="en-US" sz="2400" dirty="0" err="1" smtClean="0"/>
              <a:t>bp</a:t>
            </a:r>
            <a:r>
              <a:rPr lang="en-US" sz="2400" dirty="0" smtClean="0"/>
              <a:t> in length have been filtered out to maintain high quality of data.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23" y="3976107"/>
            <a:ext cx="5446313" cy="32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69509800"/>
              </p:ext>
            </p:extLst>
          </p:nvPr>
        </p:nvGraphicFramePr>
        <p:xfrm>
          <a:off x="711826" y="678983"/>
          <a:ext cx="8782241" cy="531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63826" y="5989983"/>
            <a:ext cx="9422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Another issue may be that the 2 read simulators created different length </a:t>
            </a:r>
            <a:r>
              <a:rPr lang="en-US" dirty="0" err="1" smtClean="0"/>
              <a:t>contigs</a:t>
            </a:r>
            <a:r>
              <a:rPr lang="en-US" dirty="0" smtClean="0"/>
              <a:t> from after the assembly.</a:t>
            </a:r>
          </a:p>
          <a:p>
            <a:r>
              <a:rPr lang="en-US" dirty="0" smtClean="0"/>
              <a:t>This may mean that more of the genomes are spread over shorter </a:t>
            </a:r>
            <a:r>
              <a:rPr lang="en-US" dirty="0" err="1" smtClean="0"/>
              <a:t>contigs</a:t>
            </a:r>
            <a:r>
              <a:rPr lang="en-US" dirty="0" smtClean="0"/>
              <a:t> for the </a:t>
            </a:r>
            <a:r>
              <a:rPr lang="en-US" dirty="0" err="1" smtClean="0"/>
              <a:t>SimSeq</a:t>
            </a:r>
            <a:r>
              <a:rPr lang="en-US" dirty="0" smtClean="0"/>
              <a:t> read simulator.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269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17" y="1227271"/>
            <a:ext cx="4584589" cy="275563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16" y="3982902"/>
            <a:ext cx="4584589" cy="275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2574" y="1189171"/>
            <a:ext cx="434671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output of the Grinder dataset has shown that </a:t>
            </a:r>
            <a:r>
              <a:rPr lang="en-US" sz="2400" dirty="0" err="1" smtClean="0"/>
              <a:t>contig</a:t>
            </a:r>
            <a:r>
              <a:rPr lang="en-US" sz="2400" dirty="0" smtClean="0"/>
              <a:t> coverage count does not correlate to the input of the dataset.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</a:t>
            </a:r>
            <a:r>
              <a:rPr lang="en-US" sz="2400" dirty="0" err="1" smtClean="0"/>
              <a:t>SimSeq</a:t>
            </a:r>
            <a:r>
              <a:rPr lang="en-US" sz="2400" dirty="0" smtClean="0"/>
              <a:t> dataset has not been tested for correlation to the </a:t>
            </a:r>
            <a:r>
              <a:rPr lang="en-US" sz="2400" dirty="0" err="1" smtClean="0"/>
              <a:t>contig</a:t>
            </a:r>
            <a:r>
              <a:rPr lang="en-US" sz="2400" dirty="0" smtClean="0"/>
              <a:t> coverage yet.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Unfiltered reads have also not been tested to fit this curve.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19400" y="0"/>
            <a:ext cx="4286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Results from </a:t>
            </a:r>
            <a:r>
              <a:rPr lang="en-US" sz="2400" dirty="0" err="1" smtClean="0"/>
              <a:t>Contig</a:t>
            </a:r>
            <a:r>
              <a:rPr lang="en-US" sz="2400" dirty="0" smtClean="0"/>
              <a:t> Coverage from Assembly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1260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62362" y="399177"/>
            <a:ext cx="3251204" cy="702708"/>
          </a:xfrm>
        </p:spPr>
        <p:txBody>
          <a:bodyPr/>
          <a:lstStyle/>
          <a:p>
            <a:r>
              <a:rPr lang="en-US" dirty="0" smtClean="0"/>
              <a:t>Assembly Basics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53" y="399177"/>
            <a:ext cx="3806473" cy="4613449"/>
          </a:xfrm>
        </p:spPr>
      </p:pic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>
          <a:xfrm>
            <a:off x="265043" y="1537252"/>
            <a:ext cx="5274365" cy="493180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Illumina</a:t>
            </a:r>
            <a:r>
              <a:rPr lang="en-US" sz="2400" dirty="0" smtClean="0"/>
              <a:t> sequencing places a large amount of fragmented DNA into a ‘lane’ where it is amplified in place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 smtClean="0"/>
              <a:t>Fastq</a:t>
            </a:r>
            <a:r>
              <a:rPr lang="en-US" sz="2400" dirty="0" smtClean="0"/>
              <a:t> sequence reads are generated from those clusters of DNA fragments.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Reads are broken into </a:t>
            </a:r>
            <a:r>
              <a:rPr lang="en-US" sz="2400" dirty="0" err="1" smtClean="0"/>
              <a:t>Kmers</a:t>
            </a:r>
            <a:r>
              <a:rPr lang="en-US" sz="2400" dirty="0" smtClean="0"/>
              <a:t> during the assembly.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Overlapping </a:t>
            </a:r>
            <a:r>
              <a:rPr lang="en-US" sz="2400" dirty="0" err="1" smtClean="0"/>
              <a:t>Kmers</a:t>
            </a:r>
            <a:r>
              <a:rPr lang="en-US" sz="2400" dirty="0" smtClean="0"/>
              <a:t> are formed into </a:t>
            </a:r>
            <a:r>
              <a:rPr lang="en-US" sz="2400" dirty="0" err="1" smtClean="0"/>
              <a:t>Contigs</a:t>
            </a:r>
            <a:r>
              <a:rPr lang="en-US" sz="2400" dirty="0" smtClean="0"/>
              <a:t>, which represent regions of Contiguous DNA.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53" y="5031694"/>
            <a:ext cx="3806474" cy="23262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367" y="6215668"/>
            <a:ext cx="3349986" cy="23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33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03998" y="301322"/>
            <a:ext cx="9071643" cy="895709"/>
          </a:xfrm>
        </p:spPr>
        <p:txBody>
          <a:bodyPr/>
          <a:lstStyle/>
          <a:p>
            <a:pPr lvl="0"/>
            <a:r>
              <a:rPr lang="en-US"/>
              <a:t>Metagenomic Assembly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3998" y="1197031"/>
            <a:ext cx="9071643" cy="4721632"/>
          </a:xfrm>
        </p:spPr>
        <p:txBody>
          <a:bodyPr/>
          <a:lstStyle/>
          <a:p>
            <a:pPr lvl="0" indent="457200">
              <a:buSzPct val="45000"/>
              <a:buFont typeface="StarSymbol"/>
              <a:buChar char="●"/>
            </a:pPr>
            <a:r>
              <a:rPr lang="en-US" dirty="0" smtClean="0"/>
              <a:t>All </a:t>
            </a:r>
            <a:r>
              <a:rPr lang="en-US" dirty="0"/>
              <a:t>sequences are compared to each-other for </a:t>
            </a:r>
            <a:r>
              <a:rPr lang="en-US" dirty="0" err="1"/>
              <a:t>metagenomic</a:t>
            </a:r>
            <a:r>
              <a:rPr lang="en-US" dirty="0"/>
              <a:t> assembly.</a:t>
            </a:r>
          </a:p>
          <a:p>
            <a:pPr lvl="0" indent="457200">
              <a:buSzPct val="45000"/>
              <a:buFont typeface="StarSymbol"/>
              <a:buChar char="●"/>
            </a:pPr>
            <a:r>
              <a:rPr lang="en-US" dirty="0" err="1"/>
              <a:t>Misassemblies</a:t>
            </a:r>
            <a:r>
              <a:rPr lang="en-US" dirty="0"/>
              <a:t> and chimeras may result if hits are not aligned correctly.</a:t>
            </a:r>
          </a:p>
          <a:p>
            <a:pPr lvl="0" indent="457200">
              <a:buSzPct val="45000"/>
              <a:buFont typeface="StarSymbol"/>
              <a:buChar char="●"/>
            </a:pPr>
            <a:r>
              <a:rPr lang="en-US" dirty="0"/>
              <a:t>A species </a:t>
            </a:r>
            <a:r>
              <a:rPr lang="en-US" dirty="0" smtClean="0"/>
              <a:t>will </a:t>
            </a:r>
            <a:r>
              <a:rPr lang="en-US" dirty="0" smtClean="0"/>
              <a:t>not </a:t>
            </a:r>
            <a:r>
              <a:rPr lang="en-US" dirty="0"/>
              <a:t>be represented if the </a:t>
            </a:r>
            <a:r>
              <a:rPr lang="en-US" dirty="0" err="1" smtClean="0"/>
              <a:t>contigs</a:t>
            </a:r>
            <a:r>
              <a:rPr lang="en-US" dirty="0"/>
              <a:t> </a:t>
            </a:r>
            <a:r>
              <a:rPr lang="en-US" dirty="0" smtClean="0"/>
              <a:t>are not</a:t>
            </a:r>
            <a:r>
              <a:rPr lang="en-US" dirty="0" smtClean="0"/>
              <a:t> </a:t>
            </a:r>
            <a:r>
              <a:rPr lang="en-US" dirty="0"/>
              <a:t>made from a population.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245" y="4839921"/>
            <a:ext cx="2719754" cy="27197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246" y="5317258"/>
            <a:ext cx="4317460" cy="1765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998" y="5876631"/>
            <a:ext cx="1099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Genomic</a:t>
            </a:r>
          </a:p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15144" y="4839921"/>
            <a:ext cx="2859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Metagenomic</a:t>
            </a:r>
            <a:r>
              <a:rPr lang="en-US" dirty="0" smtClean="0"/>
              <a:t> Assembly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/>
              <a:t>Abundance from Assembly</a:t>
            </a:r>
            <a:endParaRPr lang="en-US" dirty="0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998" y="1411238"/>
            <a:ext cx="9071643" cy="498924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There are two naive approaches to community abundance from sequencing: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counts of </a:t>
            </a:r>
            <a:r>
              <a:rPr lang="en-US" dirty="0" err="1" smtClean="0"/>
              <a:t>contigs</a:t>
            </a:r>
            <a:r>
              <a:rPr lang="en-US" dirty="0" smtClean="0"/>
              <a:t> matching a species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mapping reads back to a reference genome</a:t>
            </a:r>
          </a:p>
          <a:p>
            <a:pPr marL="114300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Rank </a:t>
            </a:r>
            <a:r>
              <a:rPr lang="en-US" dirty="0"/>
              <a:t>abundance curves are constructed from real examples of </a:t>
            </a:r>
            <a:r>
              <a:rPr lang="en-US" dirty="0" err="1" smtClean="0"/>
              <a:t>viromes</a:t>
            </a:r>
            <a:endParaRPr lang="en-US" dirty="0"/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Using curves as a guide new communities are digitally </a:t>
            </a:r>
            <a:r>
              <a:rPr lang="en-US" dirty="0" smtClean="0"/>
              <a:t>simulated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Strategy for Abundance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coverage of a </a:t>
            </a:r>
            <a:r>
              <a:rPr lang="en-US" dirty="0" err="1" smtClean="0"/>
              <a:t>contig</a:t>
            </a:r>
            <a:r>
              <a:rPr lang="en-US" dirty="0" smtClean="0"/>
              <a:t> is how many DNA matches per unit length then, would how many of species in a population be predictable from the coverage of a </a:t>
            </a:r>
            <a:r>
              <a:rPr lang="en-US" dirty="0" err="1" smtClean="0"/>
              <a:t>contig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r="5017" b="12002"/>
          <a:stretch/>
        </p:blipFill>
        <p:spPr>
          <a:xfrm>
            <a:off x="503998" y="4101391"/>
            <a:ext cx="4151387" cy="265689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757530" y="5009322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62096" y="4124358"/>
            <a:ext cx="5052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0" b="5671"/>
          <a:stretch/>
        </p:blipFill>
        <p:spPr>
          <a:xfrm>
            <a:off x="5774073" y="4101391"/>
            <a:ext cx="4057279" cy="269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2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Ocean Viral Abundance Sample</a:t>
            </a:r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955" y="1419349"/>
            <a:ext cx="7660669" cy="5637724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503998" y="-109492"/>
            <a:ext cx="9071643" cy="1262155"/>
          </a:xfrm>
        </p:spPr>
        <p:txBody>
          <a:bodyPr/>
          <a:lstStyle/>
          <a:p>
            <a:pPr lvl="0"/>
            <a:r>
              <a:rPr lang="en-US" dirty="0"/>
              <a:t>Error modeling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998" y="881147"/>
            <a:ext cx="9071643" cy="4989240"/>
          </a:xfrm>
        </p:spPr>
        <p:txBody>
          <a:bodyPr/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The read simulators make an attempt to provide data as close to </a:t>
            </a:r>
            <a:r>
              <a:rPr lang="en-US" dirty="0" err="1"/>
              <a:t>illumina’s</a:t>
            </a:r>
            <a:r>
              <a:rPr lang="en-US" dirty="0"/>
              <a:t> output as possible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/>
              <a:t>The error profile created from our </a:t>
            </a:r>
            <a:r>
              <a:rPr lang="en-US" dirty="0" smtClean="0"/>
              <a:t>SERC </a:t>
            </a:r>
            <a:r>
              <a:rPr lang="en-US" dirty="0" smtClean="0"/>
              <a:t>reads </a:t>
            </a:r>
            <a:r>
              <a:rPr lang="en-US" dirty="0"/>
              <a:t>shows a curved error model.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SimSeq</a:t>
            </a:r>
            <a:r>
              <a:rPr lang="en-US" dirty="0" err="1" smtClean="0"/>
              <a:t>’s</a:t>
            </a:r>
            <a:r>
              <a:rPr lang="en-US" dirty="0" smtClean="0"/>
              <a:t> error model is generated from multiple datasets of paired end 250 data.</a:t>
            </a: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dirty="0" smtClean="0"/>
              <a:t>Grinder was given a uniform error model to alleviate problems from the assembly.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4" t="7824" r="4343"/>
          <a:stretch/>
        </p:blipFill>
        <p:spPr>
          <a:xfrm>
            <a:off x="1285461" y="5368362"/>
            <a:ext cx="6103685" cy="2191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Read Based Reference Mapping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3998" y="1507550"/>
            <a:ext cx="9071643" cy="2494620"/>
          </a:xfrm>
        </p:spPr>
        <p:txBody>
          <a:bodyPr/>
          <a:lstStyle/>
          <a:p>
            <a:pPr lvl="0"/>
            <a:r>
              <a:rPr lang="en-US" dirty="0" smtClean="0"/>
              <a:t>Reads from </a:t>
            </a:r>
            <a:r>
              <a:rPr lang="en-US" dirty="0" smtClean="0"/>
              <a:t>sequencing </a:t>
            </a:r>
            <a:r>
              <a:rPr lang="en-US" dirty="0" smtClean="0"/>
              <a:t>output </a:t>
            </a:r>
            <a:r>
              <a:rPr lang="en-US" dirty="0" smtClean="0"/>
              <a:t>are </a:t>
            </a:r>
            <a:r>
              <a:rPr lang="en-US" dirty="0" smtClean="0"/>
              <a:t>put </a:t>
            </a:r>
            <a:r>
              <a:rPr lang="en-US" dirty="0" smtClean="0"/>
              <a:t>into a read mapper to match against reference genomes</a:t>
            </a:r>
          </a:p>
          <a:p>
            <a:pPr lvl="0"/>
            <a:r>
              <a:rPr lang="en-US" dirty="0" smtClean="0"/>
              <a:t>The matches are abundances of that reference within a population</a:t>
            </a:r>
            <a:endParaRPr lang="en-US" dirty="0" smtClean="0"/>
          </a:p>
          <a:p>
            <a:pPr lvl="0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929" y="4002170"/>
            <a:ext cx="6233779" cy="3421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7" y="-232078"/>
            <a:ext cx="9071643" cy="1262155"/>
          </a:xfrm>
        </p:spPr>
        <p:txBody>
          <a:bodyPr/>
          <a:lstStyle/>
          <a:p>
            <a:r>
              <a:rPr lang="en-US" dirty="0" err="1" smtClean="0"/>
              <a:t>GASiC</a:t>
            </a:r>
            <a:r>
              <a:rPr lang="en-US" dirty="0" smtClean="0"/>
              <a:t> Results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9946361"/>
              </p:ext>
            </p:extLst>
          </p:nvPr>
        </p:nvGraphicFramePr>
        <p:xfrm>
          <a:off x="503076" y="773068"/>
          <a:ext cx="9072564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8141"/>
                <a:gridCol w="2268141"/>
                <a:gridCol w="2268141"/>
                <a:gridCol w="226814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/>
                        <a:t>GASiC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Reference </a:t>
                      </a:r>
                      <a:r>
                        <a:rPr lang="en-US" dirty="0" err="1" smtClean="0"/>
                        <a:t>Viuses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 </a:t>
                      </a:r>
                      <a:r>
                        <a:rPr lang="en-US" dirty="0" err="1" smtClean="0"/>
                        <a:t>RefVir</a:t>
                      </a:r>
                      <a:r>
                        <a:rPr lang="en-US" dirty="0" smtClean="0"/>
                        <a:t> + 3 Close Relatives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RefVir</a:t>
                      </a:r>
                      <a:r>
                        <a:rPr lang="en-US" baseline="0" dirty="0" smtClean="0"/>
                        <a:t> + 3 Relatives + 3 Host Bacterial Genomes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Total mapped reads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1643253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1646927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1653313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Estimated reads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1641520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1641520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1641520</a:t>
                      </a:r>
                    </a:p>
                  </a:txBody>
                  <a:tcPr marL="9525" marR="9525" marT="9525" marB="0"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Difference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</a:rPr>
                        <a:t>5406</a:t>
                      </a:r>
                      <a:endParaRPr lang="en-US" sz="1600" baseline="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</a:rPr>
                        <a:t>11793</a:t>
                      </a:r>
                      <a:endParaRPr lang="en-US" sz="1600" baseline="0" dirty="0">
                        <a:latin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Percent error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</a:rPr>
                        <a:t>0.1056%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</a:rPr>
                        <a:t>0.3294%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 smtClean="0">
                          <a:latin typeface="Arial" panose="020B0604020202020204" pitchFamily="34" charset="0"/>
                        </a:rPr>
                        <a:t>0.7184%</a:t>
                      </a: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568" y="3234915"/>
            <a:ext cx="8068502" cy="42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04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1105</TotalTime>
  <Words>541</Words>
  <Application>Microsoft Office PowerPoint</Application>
  <PresentationFormat>Custom</PresentationFormat>
  <Paragraphs>72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 Unicode MS</vt:lpstr>
      <vt:lpstr>Microsoft YaHei</vt:lpstr>
      <vt:lpstr>Arial</vt:lpstr>
      <vt:lpstr>Calibri</vt:lpstr>
      <vt:lpstr>Mangal</vt:lpstr>
      <vt:lpstr>StarSymbol</vt:lpstr>
      <vt:lpstr>Tahoma</vt:lpstr>
      <vt:lpstr>Times New Roman</vt:lpstr>
      <vt:lpstr>Default</vt:lpstr>
      <vt:lpstr>PowerPoint Presentation</vt:lpstr>
      <vt:lpstr>Assembly Basics</vt:lpstr>
      <vt:lpstr>Metagenomic Assembly</vt:lpstr>
      <vt:lpstr>Abundance from Assembly</vt:lpstr>
      <vt:lpstr>Different Strategy for Abundance</vt:lpstr>
      <vt:lpstr>Ocean Viral Abundance Sample</vt:lpstr>
      <vt:lpstr>Error modeling</vt:lpstr>
      <vt:lpstr>Read Based Reference Mapping</vt:lpstr>
      <vt:lpstr>GASiC Results</vt:lpstr>
      <vt:lpstr>Assembly Verification from Reads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Viral Abundance Estimations from Read Simulators and Error models</dc:title>
  <dc:creator>Stephen Smith</dc:creator>
  <cp:lastModifiedBy>Stephen Smith</cp:lastModifiedBy>
  <cp:revision>43</cp:revision>
  <dcterms:created xsi:type="dcterms:W3CDTF">2014-07-14T12:54:12Z</dcterms:created>
  <dcterms:modified xsi:type="dcterms:W3CDTF">2014-07-18T20:26:09Z</dcterms:modified>
</cp:coreProperties>
</file>